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398" r:id="rId3"/>
    <p:sldId id="268" r:id="rId4"/>
    <p:sldId id="274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399" r:id="rId14"/>
    <p:sldId id="351" r:id="rId15"/>
    <p:sldId id="401" r:id="rId16"/>
    <p:sldId id="270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271" r:id="rId56"/>
    <p:sldId id="272" r:id="rId57"/>
    <p:sldId id="286" r:id="rId58"/>
    <p:sldId id="287" r:id="rId59"/>
    <p:sldId id="288" r:id="rId60"/>
    <p:sldId id="289" r:id="rId61"/>
    <p:sldId id="290" r:id="rId62"/>
    <p:sldId id="293" r:id="rId63"/>
    <p:sldId id="291" r:id="rId64"/>
    <p:sldId id="292" r:id="rId65"/>
    <p:sldId id="294" r:id="rId66"/>
    <p:sldId id="295" r:id="rId67"/>
    <p:sldId id="296" r:id="rId68"/>
    <p:sldId id="302" r:id="rId69"/>
    <p:sldId id="297" r:id="rId70"/>
    <p:sldId id="303" r:id="rId71"/>
    <p:sldId id="298" r:id="rId72"/>
    <p:sldId id="299" r:id="rId73"/>
    <p:sldId id="300" r:id="rId74"/>
    <p:sldId id="301" r:id="rId75"/>
    <p:sldId id="400" r:id="rId76"/>
    <p:sldId id="273" r:id="rId77"/>
    <p:sldId id="352" r:id="rId78"/>
    <p:sldId id="353" r:id="rId79"/>
    <p:sldId id="354" r:id="rId80"/>
    <p:sldId id="355" r:id="rId81"/>
    <p:sldId id="359" r:id="rId82"/>
    <p:sldId id="356" r:id="rId83"/>
    <p:sldId id="357" r:id="rId84"/>
    <p:sldId id="358" r:id="rId8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C9BD"/>
    <a:srgbClr val="00A0A8"/>
    <a:srgbClr val="52CBBE"/>
    <a:srgbClr val="FEC630"/>
    <a:srgbClr val="FF5969"/>
    <a:srgbClr val="F0EEF0"/>
    <a:srgbClr val="5D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6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08.07.2019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45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12.jpg"/><Relationship Id="rId4" Type="http://schemas.openxmlformats.org/officeDocument/2006/relationships/image" Target="../media/image111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276160" y="2062394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5D7373"/>
                </a:solidFill>
                <a:latin typeface="Tw Cen MT" panose="020B0602020104020603" pitchFamily="34" charset="0"/>
              </a:rPr>
              <a:t>Autonomous Air transportation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3509313" y="4508817"/>
            <a:ext cx="8461474" cy="923330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Using Vision Navigation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Supervised by: Asst. Prof. Osama </a:t>
            </a:r>
            <a:r>
              <a:rPr lang="en-US" sz="2800" dirty="0" err="1">
                <a:solidFill>
                  <a:srgbClr val="FF5969"/>
                </a:solidFill>
                <a:latin typeface="Tw Cen MT" panose="020B0602020104020603" pitchFamily="34" charset="0"/>
              </a:rPr>
              <a:t>Saaid</a:t>
            </a:r>
            <a:endParaRPr lang="en-US" sz="2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 test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C48550-CC98-44FA-8308-05AABBD20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98" y="4559442"/>
            <a:ext cx="742568" cy="742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11F9A-70B9-4B16-8568-34AA56E6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11" y="4645348"/>
            <a:ext cx="643410" cy="643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5C628-7617-4116-AE19-05BEE29D5B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55" y="4701439"/>
            <a:ext cx="531227" cy="531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1DF0C-F4DA-49D3-BEB6-EA0224B6C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5177" y="4711723"/>
            <a:ext cx="550531" cy="550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8DD00A-9B60-41B6-AA2F-92F93F9A7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997" y="4665112"/>
            <a:ext cx="531227" cy="5312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6303BE5-6C71-4A9D-806B-64D510BE5A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9" y="4630063"/>
            <a:ext cx="658695" cy="6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488864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CCB418-2733-42AB-9397-5C8B8217B736}"/>
              </a:ext>
            </a:extLst>
          </p:cNvPr>
          <p:cNvSpPr txBox="1"/>
          <p:nvPr/>
        </p:nvSpPr>
        <p:spPr>
          <a:xfrm>
            <a:off x="549059" y="881677"/>
            <a:ext cx="80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Boeing flying taxi: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Has completed the first test of its autonomous electric VTOL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350" y="1528008"/>
            <a:ext cx="6228571" cy="4153678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DFE17BC-53E6-4BD5-95FB-0ECC3C71119C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9E4776-EA81-4DAD-8CBF-939B8F2C654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72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328632" y="191004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CCB418-2733-42AB-9397-5C8B8217B736}"/>
              </a:ext>
            </a:extLst>
          </p:cNvPr>
          <p:cNvSpPr txBox="1"/>
          <p:nvPr/>
        </p:nvSpPr>
        <p:spPr>
          <a:xfrm>
            <a:off x="958756" y="1403303"/>
            <a:ext cx="80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Patent portfolio: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653" y="2176675"/>
            <a:ext cx="5321261" cy="2201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9FB06E-8849-4186-8EA1-F8E3D393E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392" y="1309664"/>
            <a:ext cx="5134955" cy="37757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C51498-4D39-49C5-B853-24635165B828}"/>
              </a:ext>
            </a:extLst>
          </p:cNvPr>
          <p:cNvSpPr txBox="1"/>
          <p:nvPr/>
        </p:nvSpPr>
        <p:spPr>
          <a:xfrm>
            <a:off x="7830456" y="1309664"/>
            <a:ext cx="80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Funding raised by flying taxi startups: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C63BC2-1777-404A-A0E9-1A90BDD96E50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BDC1B23-40F6-483E-928A-B99F9D0EA4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9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328632" y="112917"/>
            <a:ext cx="953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5969"/>
                </a:solidFill>
                <a:latin typeface="Tw Cen MT" panose="020B0602020104020603" pitchFamily="34" charset="0"/>
              </a:rPr>
              <a:t>Our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3015" y="1065675"/>
            <a:ext cx="7355495" cy="3309973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D2A84D-E3B5-4744-A6D9-7F3AED45A4F1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F7330B-2E3B-4D10-BD49-9238078397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01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6C41BEE-3E81-4691-8CF3-8BB7AC16CF91}"/>
              </a:ext>
            </a:extLst>
          </p:cNvPr>
          <p:cNvSpPr/>
          <p:nvPr/>
        </p:nvSpPr>
        <p:spPr>
          <a:xfrm>
            <a:off x="4074621" y="645161"/>
            <a:ext cx="4042757" cy="4042753"/>
          </a:xfrm>
          <a:prstGeom prst="ellipse">
            <a:avLst/>
          </a:prstGeom>
          <a:solidFill>
            <a:srgbClr val="52C9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D56B0-87B1-48EE-A1AE-C0D1C9816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4157" y="1172302"/>
            <a:ext cx="2983685" cy="2983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847BD9-4CD5-44B8-A10B-9D7C96ECE0F4}"/>
              </a:ext>
            </a:extLst>
          </p:cNvPr>
          <p:cNvSpPr txBox="1"/>
          <p:nvPr/>
        </p:nvSpPr>
        <p:spPr>
          <a:xfrm>
            <a:off x="1813385" y="4614845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52C9BD"/>
                </a:solidFill>
                <a:latin typeface="Tw Cen MT" panose="020B0602020104020603" pitchFamily="34" charset="0"/>
              </a:rPr>
              <a:t>AC Design</a:t>
            </a:r>
          </a:p>
        </p:txBody>
      </p:sp>
    </p:spTree>
    <p:extLst>
      <p:ext uri="{BB962C8B-B14F-4D97-AF65-F5344CB8AC3E}">
        <p14:creationId xmlns:p14="http://schemas.microsoft.com/office/powerpoint/2010/main" val="306220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8971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6C41BEE-3E81-4691-8CF3-8BB7AC16CF91}"/>
              </a:ext>
            </a:extLst>
          </p:cNvPr>
          <p:cNvSpPr/>
          <p:nvPr/>
        </p:nvSpPr>
        <p:spPr>
          <a:xfrm>
            <a:off x="4074621" y="645161"/>
            <a:ext cx="4042757" cy="4042753"/>
          </a:xfrm>
          <a:prstGeom prst="ellipse">
            <a:avLst/>
          </a:pr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D56B0-87B1-48EE-A1AE-C0D1C9816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4157" y="1172302"/>
            <a:ext cx="2983685" cy="2983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847BD9-4CD5-44B8-A10B-9D7C96ECE0F4}"/>
              </a:ext>
            </a:extLst>
          </p:cNvPr>
          <p:cNvSpPr txBox="1"/>
          <p:nvPr/>
        </p:nvSpPr>
        <p:spPr>
          <a:xfrm>
            <a:off x="1813385" y="4614845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FEC630"/>
                </a:solidFill>
                <a:latin typeface="Tw Cen MT" panose="020B0602020104020603" pitchFamily="34" charset="0"/>
              </a:rPr>
              <a:t>Autopilot</a:t>
            </a:r>
          </a:p>
        </p:txBody>
      </p:sp>
    </p:spTree>
    <p:extLst>
      <p:ext uri="{BB962C8B-B14F-4D97-AF65-F5344CB8AC3E}">
        <p14:creationId xmlns:p14="http://schemas.microsoft.com/office/powerpoint/2010/main" val="3273087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02BEB0-72AF-4E39-BF7B-093016390EC7}"/>
              </a:ext>
            </a:extLst>
          </p:cNvPr>
          <p:cNvSpPr/>
          <p:nvPr/>
        </p:nvSpPr>
        <p:spPr>
          <a:xfrm>
            <a:off x="994138" y="139052"/>
            <a:ext cx="3160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Nonlinear mathematical model</a:t>
            </a:r>
            <a:endParaRPr lang="en-US" dirty="0">
              <a:solidFill>
                <a:srgbClr val="FEC63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7187C4-1E50-47B7-8B54-9B967458D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138" y="846455"/>
            <a:ext cx="9130993" cy="5687827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69AD19C-C4E7-43A3-97AD-7916BB4A8EEF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8747D7-14B1-4FAD-9915-88C8056B0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E46EEC-08A4-40B7-A3C4-5B6E267B6729}"/>
              </a:ext>
            </a:extLst>
          </p:cNvPr>
          <p:cNvSpPr/>
          <p:nvPr/>
        </p:nvSpPr>
        <p:spPr>
          <a:xfrm>
            <a:off x="732150" y="204920"/>
            <a:ext cx="3227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Quad-plane phase Linear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DB4710-0579-4812-9D68-6AA8F537108A}"/>
              </a:ext>
            </a:extLst>
          </p:cNvPr>
          <p:cNvSpPr/>
          <p:nvPr/>
        </p:nvSpPr>
        <p:spPr>
          <a:xfrm>
            <a:off x="732150" y="463352"/>
            <a:ext cx="4221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rgbClr val="FEC630"/>
                </a:solidFill>
              </a:rPr>
              <a:t>Steady-state : all rates = 0 , φ = θ = 0 , </a:t>
            </a:r>
            <a:r>
              <a:rPr lang="pt-BR" b="1" dirty="0">
                <a:solidFill>
                  <a:srgbClr val="FEC630"/>
                </a:solidFill>
              </a:rPr>
              <a:t>α =0</a:t>
            </a:r>
            <a:r>
              <a:rPr lang="pt-BR" dirty="0">
                <a:solidFill>
                  <a:srgbClr val="FEC630"/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15168E-082C-44EA-8C9D-C7B8B5163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0" y="966101"/>
            <a:ext cx="8865359" cy="540600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D787DE8-D15C-473E-AF2D-FB2F51036820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DFB5C9-2B86-4DBA-9E1C-B94D174F4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129033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E46EEC-08A4-40B7-A3C4-5B6E267B6729}"/>
              </a:ext>
            </a:extLst>
          </p:cNvPr>
          <p:cNvSpPr/>
          <p:nvPr/>
        </p:nvSpPr>
        <p:spPr>
          <a:xfrm>
            <a:off x="732150" y="204920"/>
            <a:ext cx="331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Quad-copter phase Linear model</a:t>
            </a:r>
            <a:endParaRPr lang="en-US" dirty="0">
              <a:solidFill>
                <a:srgbClr val="FEC63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ACF634-B2F1-4C5D-B345-414C27F12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432" y="590697"/>
            <a:ext cx="8077059" cy="5844152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3D20DFE-5BC1-4FB8-B6BB-7BFFF223C6BB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3FC2D18-454C-4C67-B005-A4BC3BCAC3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092870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E46EEC-08A4-40B7-A3C4-5B6E267B6729}"/>
              </a:ext>
            </a:extLst>
          </p:cNvPr>
          <p:cNvSpPr/>
          <p:nvPr/>
        </p:nvSpPr>
        <p:spPr>
          <a:xfrm>
            <a:off x="3832303" y="165141"/>
            <a:ext cx="4527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EC630"/>
                </a:solidFill>
              </a:rPr>
              <a:t>Quad-copter phase Autopilot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EA76F761-943B-44CD-943F-FEF6165E0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68" y="933718"/>
            <a:ext cx="9620518" cy="472165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28EE5A-C0CA-486A-867D-6076737F9009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C3BE84-1DF6-490F-9D9E-DC1B0C8DC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56388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6C41BEE-3E81-4691-8CF3-8BB7AC16CF91}"/>
              </a:ext>
            </a:extLst>
          </p:cNvPr>
          <p:cNvSpPr/>
          <p:nvPr/>
        </p:nvSpPr>
        <p:spPr>
          <a:xfrm>
            <a:off x="4074621" y="645161"/>
            <a:ext cx="4042757" cy="4042753"/>
          </a:xfrm>
          <a:prstGeom prst="ellipse">
            <a:avLst/>
          </a:pr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D56B0-87B1-48EE-A1AE-C0D1C98167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157" y="1172302"/>
            <a:ext cx="2983685" cy="2983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847BD9-4CD5-44B8-A10B-9D7C96ECE0F4}"/>
              </a:ext>
            </a:extLst>
          </p:cNvPr>
          <p:cNvSpPr txBox="1"/>
          <p:nvPr/>
        </p:nvSpPr>
        <p:spPr>
          <a:xfrm>
            <a:off x="1813385" y="4614845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FF5969"/>
                </a:solidFill>
                <a:latin typeface="Tw Cen MT" panose="020B0602020104020603" pitchFamily="34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35486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2D679-F2E1-4166-B3BC-72008AE1814E}"/>
              </a:ext>
            </a:extLst>
          </p:cNvPr>
          <p:cNvSpPr/>
          <p:nvPr/>
        </p:nvSpPr>
        <p:spPr>
          <a:xfrm>
            <a:off x="972204" y="333709"/>
            <a:ext cx="344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Attitude controller:</a:t>
            </a:r>
            <a:r>
              <a:rPr lang="en-US" b="1" u="sng" dirty="0">
                <a:solidFill>
                  <a:srgbClr val="FEC630"/>
                </a:solidFill>
              </a:rPr>
              <a:t> Roll Controller</a:t>
            </a:r>
            <a:endParaRPr lang="en-US" dirty="0">
              <a:solidFill>
                <a:srgbClr val="FEC630"/>
              </a:solidFill>
            </a:endParaRPr>
          </a:p>
        </p:txBody>
      </p:sp>
      <p:pic>
        <p:nvPicPr>
          <p:cNvPr id="10" name="Picture 2" descr="C:\Users\moon\Desktop\final_doc\graduation-project\documentation\final documentation\pics\roll controller.png.png">
            <a:extLst>
              <a:ext uri="{FF2B5EF4-FFF2-40B4-BE49-F238E27FC236}">
                <a16:creationId xmlns:a16="http://schemas.microsoft.com/office/drawing/2014/main" id="{343DAD46-CB23-4322-9917-687D6D413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816" y="3819"/>
            <a:ext cx="6288742" cy="146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2567E-EDB1-49F1-BAF4-B81A90B5DC37}"/>
              </a:ext>
            </a:extLst>
          </p:cNvPr>
          <p:cNvSpPr/>
          <p:nvPr/>
        </p:nvSpPr>
        <p:spPr>
          <a:xfrm>
            <a:off x="972204" y="703041"/>
            <a:ext cx="3668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1 deg step response &amp; control 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20F348-9FD6-4B2F-9286-0D7A48B07E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9" r="6760"/>
          <a:stretch/>
        </p:blipFill>
        <p:spPr>
          <a:xfrm>
            <a:off x="963618" y="1469390"/>
            <a:ext cx="9728579" cy="4685569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14F50BB-A853-453D-B440-9F84E428F2B3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F4AC04-E5F9-4F24-B1B3-79FEBE642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157869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2D679-F2E1-4166-B3BC-72008AE1814E}"/>
              </a:ext>
            </a:extLst>
          </p:cNvPr>
          <p:cNvSpPr/>
          <p:nvPr/>
        </p:nvSpPr>
        <p:spPr>
          <a:xfrm>
            <a:off x="972204" y="333709"/>
            <a:ext cx="344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Attitude controller:</a:t>
            </a:r>
            <a:r>
              <a:rPr lang="en-US" b="1" u="sng" dirty="0">
                <a:solidFill>
                  <a:srgbClr val="FEC630"/>
                </a:solidFill>
              </a:rPr>
              <a:t> Roll Controller</a:t>
            </a:r>
            <a:endParaRPr lang="en-US" dirty="0">
              <a:solidFill>
                <a:srgbClr val="FEC630"/>
              </a:solidFill>
            </a:endParaRPr>
          </a:p>
        </p:txBody>
      </p:sp>
      <p:pic>
        <p:nvPicPr>
          <p:cNvPr id="10" name="Picture 2" descr="C:\Users\moon\Desktop\final_doc\graduation-project\documentation\final documentation\pics\roll controller.png.png">
            <a:extLst>
              <a:ext uri="{FF2B5EF4-FFF2-40B4-BE49-F238E27FC236}">
                <a16:creationId xmlns:a16="http://schemas.microsoft.com/office/drawing/2014/main" id="{343DAD46-CB23-4322-9917-687D6D413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816" y="3819"/>
            <a:ext cx="6288742" cy="146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D2567E-EDB1-49F1-BAF4-B81A90B5DC37}"/>
              </a:ext>
            </a:extLst>
          </p:cNvPr>
          <p:cNvSpPr/>
          <p:nvPr/>
        </p:nvSpPr>
        <p:spPr>
          <a:xfrm>
            <a:off x="972204" y="703041"/>
            <a:ext cx="3785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10 deg step response &amp; control 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4C4DED-9D6D-4F07-95A6-2161265097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r="6162"/>
          <a:stretch/>
        </p:blipFill>
        <p:spPr>
          <a:xfrm>
            <a:off x="665489" y="1465609"/>
            <a:ext cx="9972729" cy="470908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9125FEF-F841-4321-8664-D2E213076578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867D8A-78E8-4C3F-8284-3B033382C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845833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2D679-F2E1-4166-B3BC-72008AE1814E}"/>
              </a:ext>
            </a:extLst>
          </p:cNvPr>
          <p:cNvSpPr/>
          <p:nvPr/>
        </p:nvSpPr>
        <p:spPr>
          <a:xfrm>
            <a:off x="972204" y="333709"/>
            <a:ext cx="3562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Attitude controller:</a:t>
            </a:r>
            <a:r>
              <a:rPr lang="en-US" b="1" u="sng" dirty="0">
                <a:solidFill>
                  <a:srgbClr val="FEC630"/>
                </a:solidFill>
              </a:rPr>
              <a:t> Pitch Controller</a:t>
            </a:r>
            <a:endParaRPr lang="en-US" dirty="0">
              <a:solidFill>
                <a:srgbClr val="FEC63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2567E-EDB1-49F1-BAF4-B81A90B5DC37}"/>
              </a:ext>
            </a:extLst>
          </p:cNvPr>
          <p:cNvSpPr/>
          <p:nvPr/>
        </p:nvSpPr>
        <p:spPr>
          <a:xfrm>
            <a:off x="972204" y="703041"/>
            <a:ext cx="3785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1 deg step response &amp; control action</a:t>
            </a:r>
          </a:p>
        </p:txBody>
      </p:sp>
      <p:pic>
        <p:nvPicPr>
          <p:cNvPr id="11" name="Picture 2" descr="C:\Users\moon\Desktop\final_doc\graduation-project\documentation\final documentation\pics\pitch controller.PNG">
            <a:extLst>
              <a:ext uri="{FF2B5EF4-FFF2-40B4-BE49-F238E27FC236}">
                <a16:creationId xmlns:a16="http://schemas.microsoft.com/office/drawing/2014/main" id="{7EB577CC-FF60-49E5-A437-1D11A4DD98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" t="4958" r="2052" b="7275"/>
          <a:stretch/>
        </p:blipFill>
        <p:spPr bwMode="auto">
          <a:xfrm>
            <a:off x="6325006" y="9713"/>
            <a:ext cx="5847008" cy="159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CDFB4F-0249-4D52-B9F8-C0ACEAB05D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6" r="5544"/>
          <a:stretch/>
        </p:blipFill>
        <p:spPr>
          <a:xfrm>
            <a:off x="971175" y="1606693"/>
            <a:ext cx="9894627" cy="4672087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7793E22-9F81-4404-9972-B92A572800AA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B50E3C-9815-4CA0-BBAC-D8000B820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289726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2D679-F2E1-4166-B3BC-72008AE1814E}"/>
              </a:ext>
            </a:extLst>
          </p:cNvPr>
          <p:cNvSpPr/>
          <p:nvPr/>
        </p:nvSpPr>
        <p:spPr>
          <a:xfrm>
            <a:off x="972204" y="333709"/>
            <a:ext cx="3562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Attitude controller:</a:t>
            </a:r>
            <a:r>
              <a:rPr lang="en-US" b="1" u="sng" dirty="0">
                <a:solidFill>
                  <a:srgbClr val="FEC630"/>
                </a:solidFill>
              </a:rPr>
              <a:t> Yaw Controller</a:t>
            </a:r>
            <a:endParaRPr lang="en-US" dirty="0">
              <a:solidFill>
                <a:srgbClr val="FEC63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2567E-EDB1-49F1-BAF4-B81A90B5DC37}"/>
              </a:ext>
            </a:extLst>
          </p:cNvPr>
          <p:cNvSpPr/>
          <p:nvPr/>
        </p:nvSpPr>
        <p:spPr>
          <a:xfrm>
            <a:off x="972204" y="703041"/>
            <a:ext cx="3785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1 deg step response &amp; control action</a:t>
            </a:r>
          </a:p>
        </p:txBody>
      </p:sp>
      <p:pic>
        <p:nvPicPr>
          <p:cNvPr id="12" name="Picture 2" descr="C:\Users\moon\Desktop\final_doc\graduation-project\documentation\final documentation\pics\psi.png">
            <a:extLst>
              <a:ext uri="{FF2B5EF4-FFF2-40B4-BE49-F238E27FC236}">
                <a16:creationId xmlns:a16="http://schemas.microsoft.com/office/drawing/2014/main" id="{CC8A7B9D-B8EE-4CC5-98E5-B42C91D7D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t="4859" r="4113" b="9264"/>
          <a:stretch/>
        </p:blipFill>
        <p:spPr bwMode="auto">
          <a:xfrm>
            <a:off x="5838449" y="10974"/>
            <a:ext cx="6333565" cy="17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26C72-C511-46D3-892E-DC160A4617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0" t="4777" r="7975"/>
          <a:stretch/>
        </p:blipFill>
        <p:spPr>
          <a:xfrm>
            <a:off x="1266506" y="1775414"/>
            <a:ext cx="9309780" cy="4601408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3A24E7-2C58-4F56-8F6D-2A17A08DEBAE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24C44B-E3E6-4DF8-92B1-9ADECA99B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10220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2D679-F2E1-4166-B3BC-72008AE1814E}"/>
              </a:ext>
            </a:extLst>
          </p:cNvPr>
          <p:cNvSpPr/>
          <p:nvPr/>
        </p:nvSpPr>
        <p:spPr>
          <a:xfrm>
            <a:off x="972204" y="333709"/>
            <a:ext cx="3562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Attitude controller:</a:t>
            </a:r>
            <a:r>
              <a:rPr lang="en-US" b="1" u="sng" dirty="0">
                <a:solidFill>
                  <a:srgbClr val="FEC630"/>
                </a:solidFill>
              </a:rPr>
              <a:t> Yaw Controller</a:t>
            </a:r>
            <a:endParaRPr lang="en-US" dirty="0">
              <a:solidFill>
                <a:srgbClr val="FEC63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2567E-EDB1-49F1-BAF4-B81A90B5DC37}"/>
              </a:ext>
            </a:extLst>
          </p:cNvPr>
          <p:cNvSpPr/>
          <p:nvPr/>
        </p:nvSpPr>
        <p:spPr>
          <a:xfrm>
            <a:off x="972204" y="703041"/>
            <a:ext cx="3785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10 deg step response &amp; control action</a:t>
            </a:r>
          </a:p>
        </p:txBody>
      </p:sp>
      <p:pic>
        <p:nvPicPr>
          <p:cNvPr id="12" name="Picture 2" descr="C:\Users\moon\Desktop\final_doc\graduation-project\documentation\final documentation\pics\psi.png">
            <a:extLst>
              <a:ext uri="{FF2B5EF4-FFF2-40B4-BE49-F238E27FC236}">
                <a16:creationId xmlns:a16="http://schemas.microsoft.com/office/drawing/2014/main" id="{CC8A7B9D-B8EE-4CC5-98E5-B42C91D7D4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t="4859" r="4113" b="9264"/>
          <a:stretch/>
        </p:blipFill>
        <p:spPr bwMode="auto">
          <a:xfrm>
            <a:off x="5838449" y="10974"/>
            <a:ext cx="6333565" cy="177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623B89-1168-4BDA-971F-5460B31EA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r="6721"/>
          <a:stretch/>
        </p:blipFill>
        <p:spPr>
          <a:xfrm>
            <a:off x="1498460" y="1796960"/>
            <a:ext cx="8679977" cy="447015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7F42E4-DD5D-4D6C-B483-617215FC0468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C2F645-A745-42FB-A43C-26D870B30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452442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2D679-F2E1-4166-B3BC-72008AE1814E}"/>
              </a:ext>
            </a:extLst>
          </p:cNvPr>
          <p:cNvSpPr/>
          <p:nvPr/>
        </p:nvSpPr>
        <p:spPr>
          <a:xfrm>
            <a:off x="972204" y="333709"/>
            <a:ext cx="4959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Roll , Pitch and Yaw Controllers together in action:</a:t>
            </a:r>
            <a:br>
              <a:rPr lang="en-US" dirty="0">
                <a:solidFill>
                  <a:srgbClr val="FEC630"/>
                </a:solidFill>
              </a:rPr>
            </a:br>
            <a:endParaRPr lang="en-US" dirty="0">
              <a:solidFill>
                <a:srgbClr val="FEC63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2567E-EDB1-49F1-BAF4-B81A90B5DC37}"/>
              </a:ext>
            </a:extLst>
          </p:cNvPr>
          <p:cNvSpPr/>
          <p:nvPr/>
        </p:nvSpPr>
        <p:spPr>
          <a:xfrm>
            <a:off x="972204" y="703041"/>
            <a:ext cx="6883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(Roll = 5deg / Pitch=0deg / Yaw = 5deg) step response &amp; control action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4EBA7FB-885A-488E-B1FA-E205C747C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6" t="3877" r="7463" b="22952"/>
          <a:stretch/>
        </p:blipFill>
        <p:spPr>
          <a:xfrm>
            <a:off x="607865" y="1072373"/>
            <a:ext cx="11182862" cy="508258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FDC5CE1-D15F-414A-A3C5-22F2DFC8B459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8A85545-41CD-46FE-A5D9-429BF10C1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5938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2D679-F2E1-4166-B3BC-72008AE1814E}"/>
              </a:ext>
            </a:extLst>
          </p:cNvPr>
          <p:cNvSpPr/>
          <p:nvPr/>
        </p:nvSpPr>
        <p:spPr>
          <a:xfrm>
            <a:off x="972204" y="333709"/>
            <a:ext cx="1970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Altitude Controller</a:t>
            </a:r>
            <a:endParaRPr lang="en-US" dirty="0">
              <a:solidFill>
                <a:srgbClr val="FEC63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2567E-EDB1-49F1-BAF4-B81A90B5DC37}"/>
              </a:ext>
            </a:extLst>
          </p:cNvPr>
          <p:cNvSpPr/>
          <p:nvPr/>
        </p:nvSpPr>
        <p:spPr>
          <a:xfrm>
            <a:off x="972204" y="703041"/>
            <a:ext cx="4205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1 m (z = -1) step response &amp; control 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E8499-8B74-41FE-A99B-4C907BCF1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444" y="0"/>
            <a:ext cx="6115556" cy="16126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EEBD25-0B06-4F25-971A-D071693CF8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1" r="6811"/>
          <a:stretch/>
        </p:blipFill>
        <p:spPr>
          <a:xfrm>
            <a:off x="1353403" y="1612664"/>
            <a:ext cx="9485193" cy="478278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A5E1D4-3B5D-4080-BA1A-68DEE8213F70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F1EEE-4183-4609-8F31-858768EBE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1261894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2D679-F2E1-4166-B3BC-72008AE1814E}"/>
              </a:ext>
            </a:extLst>
          </p:cNvPr>
          <p:cNvSpPr/>
          <p:nvPr/>
        </p:nvSpPr>
        <p:spPr>
          <a:xfrm>
            <a:off x="972204" y="333709"/>
            <a:ext cx="1970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Altitude Controller</a:t>
            </a:r>
            <a:endParaRPr lang="en-US" dirty="0">
              <a:solidFill>
                <a:srgbClr val="FEC63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2567E-EDB1-49F1-BAF4-B81A90B5DC37}"/>
              </a:ext>
            </a:extLst>
          </p:cNvPr>
          <p:cNvSpPr/>
          <p:nvPr/>
        </p:nvSpPr>
        <p:spPr>
          <a:xfrm>
            <a:off x="972204" y="703041"/>
            <a:ext cx="4439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10 m (z = -10) step response &amp; control 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377900-56B2-4013-A049-983B4350D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" r="6090"/>
          <a:stretch/>
        </p:blipFill>
        <p:spPr>
          <a:xfrm>
            <a:off x="1458605" y="1072373"/>
            <a:ext cx="9501317" cy="482622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3009ECE-0556-4DA8-98CA-28B94EE6F270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210382-AF6E-4FB7-AEDE-CCAE6AD3E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296680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2D679-F2E1-4166-B3BC-72008AE1814E}"/>
              </a:ext>
            </a:extLst>
          </p:cNvPr>
          <p:cNvSpPr/>
          <p:nvPr/>
        </p:nvSpPr>
        <p:spPr>
          <a:xfrm>
            <a:off x="972204" y="333709"/>
            <a:ext cx="4841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Attitude &amp; Altitude controllers together in action</a:t>
            </a:r>
            <a:endParaRPr lang="en-US" dirty="0">
              <a:solidFill>
                <a:srgbClr val="FEC63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D2567E-EDB1-49F1-BAF4-B81A90B5DC37}"/>
              </a:ext>
            </a:extLst>
          </p:cNvPr>
          <p:cNvSpPr/>
          <p:nvPr/>
        </p:nvSpPr>
        <p:spPr>
          <a:xfrm>
            <a:off x="972204" y="703041"/>
            <a:ext cx="8433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(Roll = 5deg / Pitch=-5deg / Yaw = 0deg / altitude = 4m) step response &amp; control action</a:t>
            </a:r>
          </a:p>
        </p:txBody>
      </p:sp>
      <p:pic>
        <p:nvPicPr>
          <p:cNvPr id="5" name="Picture 2" descr="C:\Users\moon\Desktop\final_doc\graduation-project\documentation\final documentation\pics\att_alt_coup_A4R-5P-Y0.bmp">
            <a:extLst>
              <a:ext uri="{FF2B5EF4-FFF2-40B4-BE49-F238E27FC236}">
                <a16:creationId xmlns:a16="http://schemas.microsoft.com/office/drawing/2014/main" id="{B3A68A57-0860-4A7E-86AF-011DFB722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6" t="2386" r="4500" b="1867"/>
          <a:stretch/>
        </p:blipFill>
        <p:spPr bwMode="auto">
          <a:xfrm>
            <a:off x="770586" y="1072373"/>
            <a:ext cx="10650827" cy="515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37421ED-D51C-44B2-881E-2CB123B3CAAF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B49290-0131-40E9-A042-DCCF1B42C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457674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BB2D679-F2E1-4166-B3BC-72008AE1814E}"/>
              </a:ext>
            </a:extLst>
          </p:cNvPr>
          <p:cNvSpPr/>
          <p:nvPr/>
        </p:nvSpPr>
        <p:spPr>
          <a:xfrm>
            <a:off x="972204" y="333709"/>
            <a:ext cx="2881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Line-of-sight (LOS) Guidance</a:t>
            </a:r>
            <a:endParaRPr lang="en-US" dirty="0">
              <a:solidFill>
                <a:srgbClr val="FEC6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80953-D76B-4BB7-9175-0020F73A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041"/>
            <a:ext cx="5653870" cy="4568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DBEDA-91EB-4E9D-B92A-9259C983F6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62" y="0"/>
            <a:ext cx="5859438" cy="315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9CA2F1-530B-467A-AD4E-7CC17286F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243" y="3150120"/>
            <a:ext cx="5554757" cy="2719843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F82578D-D82C-4A93-A411-81D2DF635D98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987E28-5020-4999-A0C7-4453E850FD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257658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-1374063" y="208859"/>
            <a:ext cx="13566062" cy="1546683"/>
            <a:chOff x="1961695" y="3835708"/>
            <a:chExt cx="10150774" cy="154668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1961695" y="3835708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Flying Taxi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989834" y="4459061"/>
              <a:ext cx="912263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 flying vehicle with a range of 50 to 120 miles, carrying one to four passengers, and</a:t>
              </a:r>
              <a:br>
                <a:rPr lang="en-US" b="1" dirty="0"/>
              </a:br>
              <a:r>
                <a:rPr lang="en-US" b="1" dirty="0"/>
                <a:t>cruising at an altitude of 3,000 to 5,000 feet.</a:t>
              </a:r>
              <a:br>
                <a:rPr lang="en-US" dirty="0"/>
              </a:b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24A7D1F-C6FE-40CF-889E-C6713252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2" y="2248768"/>
            <a:ext cx="5853816" cy="2360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D1EA4-D8FA-4654-9B3B-A8E2D1AD95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297" y="2248768"/>
            <a:ext cx="5204451" cy="23604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4EA4B86-3C33-4ED2-8E7C-90602BC5A263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909460-3D8A-4BF2-8D64-755592007F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7EAACB0-20A2-4217-A0CA-B0DE99B2B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23" y="0"/>
            <a:ext cx="8245475" cy="400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23B92B-2FFE-4191-B346-89F7B3CE3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47" y="145505"/>
            <a:ext cx="3002320" cy="509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6691E5-2426-45F9-8BAF-F0EC7A04C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7648" y="473619"/>
            <a:ext cx="1123950" cy="3619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BD777E-42F1-4863-BFFD-CF6D3CF98A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992" y="1046078"/>
            <a:ext cx="7992015" cy="152419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BF4CAFF-1276-4BE8-BD56-EEF48B31E78A}"/>
              </a:ext>
            </a:extLst>
          </p:cNvPr>
          <p:cNvCxnSpPr/>
          <p:nvPr/>
        </p:nvCxnSpPr>
        <p:spPr>
          <a:xfrm>
            <a:off x="539583" y="3541690"/>
            <a:ext cx="10768068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C9A7812-C74B-4DBF-9787-B47F4984C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23" y="3821494"/>
            <a:ext cx="3838575" cy="466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619CD-1764-42B0-B5DA-B876AE3F0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9047" y="3732602"/>
            <a:ext cx="3045804" cy="5149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45C213-B589-490D-A07E-EC479DC9E3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97" y="4438504"/>
            <a:ext cx="7238239" cy="169385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47BD25C-8766-4AAE-8A32-8E32377488AC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41E7795-14C1-4398-AAE3-00E05A954D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2289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74F1985-00D2-4D3E-B186-EDF9E59BE7BE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4FE136-DF92-4989-9779-B784F3211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1201218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C2A6A8-D607-4C27-85D4-A275C0EE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7" y="97258"/>
            <a:ext cx="12012966" cy="5346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0263C5-AD51-42F5-8E17-847CED30ED8C}"/>
              </a:ext>
            </a:extLst>
          </p:cNvPr>
          <p:cNvSpPr txBox="1"/>
          <p:nvPr/>
        </p:nvSpPr>
        <p:spPr>
          <a:xfrm>
            <a:off x="1810347" y="5181732"/>
            <a:ext cx="9336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EC630"/>
                </a:solidFill>
              </a:rPr>
              <a:t>Oscillations with high settling time, we need to increase P , D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31A9180-C42D-4897-9FB5-94DB29AD245C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51B29-F153-4B90-99B5-110E7FD07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2515443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8A217C-7576-4682-86BB-50B78F94C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63" y="0"/>
            <a:ext cx="10210474" cy="5705341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2F383E4-E5B5-4588-A7AD-A8E9A07D9A91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8C4D37-39B4-4E58-BFA0-A778EC5780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55251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F25417F-662B-4CBD-AF02-F5B700E79F19}"/>
              </a:ext>
            </a:extLst>
          </p:cNvPr>
          <p:cNvSpPr txBox="1">
            <a:spLocks/>
          </p:cNvSpPr>
          <p:nvPr/>
        </p:nvSpPr>
        <p:spPr>
          <a:xfrm>
            <a:off x="346880" y="215000"/>
            <a:ext cx="10515600" cy="7130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FEC630"/>
                </a:solidFill>
              </a:rPr>
              <a:t>LabVIEW code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FB1B6-A329-4A19-8FC4-D44C24C85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0" y="631064"/>
            <a:ext cx="11029906" cy="5275557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F737186-CEF0-455C-8415-95B9A841BCE0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A6A3F6-4275-42AB-A604-CD65792B2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2939594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755720-CFFA-43C1-A628-575AD3FD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97" y="0"/>
            <a:ext cx="10101406" cy="2300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07013-5E9A-4508-A18F-7C32EC63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66" y="2503592"/>
            <a:ext cx="7405353" cy="392623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33D574A-B21E-411D-843C-E93C87B7DC20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06147B-4B5E-4741-89D7-40CB521E4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177715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755720-CFFA-43C1-A628-575AD3FD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97" y="0"/>
            <a:ext cx="10101406" cy="2300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F07013-5E9A-4508-A18F-7C32EC63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166" y="2503592"/>
            <a:ext cx="7405353" cy="3926234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85A36F-D3E6-4B1B-AC19-526F2C45C9B3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6D2404-2A4B-4F3B-AF21-7AB981B95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47865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A3C1DD-17FF-4EF6-B0CA-402FC8996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50" y="247006"/>
            <a:ext cx="9933499" cy="5539609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DD54DDB-E144-43A5-948B-6DE41B43AE1B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A97BCD-7EE4-400A-B9C0-CB806AF9C3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1681190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9C7D78-A5E2-44B7-8C78-B16508114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86" y="142073"/>
            <a:ext cx="8469011" cy="481723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78BAB19-F633-448F-A928-30C28B6F4B95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42D4B7-E3F8-406A-B4B6-E4DB8EDE7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264526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D9A300-CC32-4FFC-9BB0-7BA7DC739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32" y="203876"/>
            <a:ext cx="10032735" cy="5062466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2503969-70E8-46C7-8019-7D98776A73DC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B41922-6D7B-4E4B-871F-4345D0F8A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228327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90511" y="97688"/>
            <a:ext cx="9534736" cy="3022695"/>
            <a:chOff x="2894516" y="3894903"/>
            <a:chExt cx="6140060" cy="59673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Why attractive idea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934188" y="4067382"/>
              <a:ext cx="2791714" cy="424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Traffic jam problem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Infrastructure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Reduce emission and improve safety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1ADE908-31D9-4D52-A6BF-0B6B335AF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07" y="620906"/>
            <a:ext cx="3023265" cy="1947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5591F-23A6-4779-ACF6-96945AD08661}"/>
              </a:ext>
            </a:extLst>
          </p:cNvPr>
          <p:cNvGrpSpPr/>
          <p:nvPr/>
        </p:nvGrpSpPr>
        <p:grpSpPr>
          <a:xfrm>
            <a:off x="352117" y="3120383"/>
            <a:ext cx="9634154" cy="1797010"/>
            <a:chOff x="2894516" y="3894903"/>
            <a:chExt cx="6140060" cy="35476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1CB18A-8565-4967-A924-53CD513D9C08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Obstacles we need to pass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88717E-9F59-4828-8E0B-8E98B38DD02A}"/>
                </a:ext>
              </a:extLst>
            </p:cNvPr>
            <p:cNvSpPr txBox="1"/>
            <p:nvPr/>
          </p:nvSpPr>
          <p:spPr>
            <a:xfrm>
              <a:off x="2934187" y="4067382"/>
              <a:ext cx="4616440" cy="18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Energy limitations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The public is ready to fly aboard an air taxi with no pilot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Our current air traffic control systems doesn’t accommodate air taxies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9DA324-D92E-47FE-988A-5E01E7C9C4C5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C49634-65F8-4AFC-9500-A6A3CD8D96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5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C6DF79-708E-4A9C-B0F7-833F9F2C7E9E}"/>
              </a:ext>
            </a:extLst>
          </p:cNvPr>
          <p:cNvSpPr/>
          <p:nvPr/>
        </p:nvSpPr>
        <p:spPr>
          <a:xfrm>
            <a:off x="277372" y="0"/>
            <a:ext cx="34526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EC630"/>
                </a:solidFill>
              </a:rPr>
              <a:t>Commercial Autopilot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EF4E09-8F49-41BA-BA5D-2D31347D4B1D}"/>
              </a:ext>
            </a:extLst>
          </p:cNvPr>
          <p:cNvSpPr txBox="1"/>
          <p:nvPr/>
        </p:nvSpPr>
        <p:spPr>
          <a:xfrm>
            <a:off x="277372" y="523220"/>
            <a:ext cx="113351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EC630"/>
                </a:solidFill>
                <a:effectLst/>
              </a:rPr>
              <a:t>PIXHAWK is an autopilot hardware for academic, hobby and developer communities and supports flight </a:t>
            </a:r>
          </a:p>
          <a:p>
            <a:r>
              <a:rPr lang="en-US" sz="2000" b="1" dirty="0">
                <a:solidFill>
                  <a:srgbClr val="FEC630"/>
                </a:solidFill>
                <a:effectLst/>
              </a:rPr>
              <a:t>stacks software like </a:t>
            </a:r>
            <a:r>
              <a:rPr lang="en-US" sz="2800" b="1" dirty="0">
                <a:solidFill>
                  <a:srgbClr val="FEC630"/>
                </a:solidFill>
                <a:effectLst/>
              </a:rPr>
              <a:t>PX4 </a:t>
            </a:r>
            <a:r>
              <a:rPr lang="en-US" sz="2000" b="1" dirty="0">
                <a:solidFill>
                  <a:srgbClr val="FEC630"/>
                </a:solidFill>
                <a:effectLst/>
              </a:rPr>
              <a:t>and </a:t>
            </a:r>
            <a:r>
              <a:rPr lang="en-US" sz="2000" b="1" dirty="0" err="1">
                <a:solidFill>
                  <a:srgbClr val="FEC630"/>
                </a:solidFill>
                <a:effectLst/>
              </a:rPr>
              <a:t>ArduoPilot</a:t>
            </a:r>
            <a:r>
              <a:rPr lang="en-US" sz="2000" b="1" dirty="0">
                <a:solidFill>
                  <a:srgbClr val="FEC630"/>
                </a:solidFill>
                <a:effectLst/>
              </a:rPr>
              <a:t>.</a:t>
            </a:r>
          </a:p>
          <a:p>
            <a:endParaRPr lang="en-US" dirty="0">
              <a:solidFill>
                <a:srgbClr val="FEC63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05C563-D1BE-4C7F-AD7C-099CDAB675CA}"/>
              </a:ext>
            </a:extLst>
          </p:cNvPr>
          <p:cNvSpPr txBox="1"/>
          <p:nvPr/>
        </p:nvSpPr>
        <p:spPr>
          <a:xfrm>
            <a:off x="1836437" y="1784600"/>
            <a:ext cx="2241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Middleware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9EE6B-1A61-4F4E-9FBA-1D1717B33DD7}"/>
              </a:ext>
            </a:extLst>
          </p:cNvPr>
          <p:cNvSpPr txBox="1"/>
          <p:nvPr/>
        </p:nvSpPr>
        <p:spPr>
          <a:xfrm>
            <a:off x="8114054" y="1817673"/>
            <a:ext cx="2089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10000"/>
                  </a:schemeClr>
                </a:solidFill>
              </a:rPr>
              <a:t>Flight stack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365F8B-0C2F-44A8-B355-A8A6C7DD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72" y="2434040"/>
            <a:ext cx="5599204" cy="4000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7C0726-7B4C-4932-9243-37655D82B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90" y="2434040"/>
            <a:ext cx="5813946" cy="4043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8543EC1-05E3-4D2B-B21D-0A9FCDCF9AD0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572CBC-40E4-47CA-AF56-04632A14E6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854587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803F73-903F-4D8B-B2AF-D744E46305EC}"/>
              </a:ext>
            </a:extLst>
          </p:cNvPr>
          <p:cNvSpPr txBox="1"/>
          <p:nvPr/>
        </p:nvSpPr>
        <p:spPr>
          <a:xfrm>
            <a:off x="4729762" y="0"/>
            <a:ext cx="2241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EC630"/>
                </a:solidFill>
              </a:rPr>
              <a:t>Middleware</a:t>
            </a:r>
            <a:endParaRPr lang="en-US" sz="2800" b="1" dirty="0">
              <a:solidFill>
                <a:srgbClr val="FEC63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83608D-0486-42F2-A4D9-502DBC8F5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075" y="739321"/>
            <a:ext cx="7095018" cy="50692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29955-EB05-4A27-963B-552AA0B75735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163BCD-8751-4C0A-97EA-897556EFA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865508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8D803F73-903F-4D8B-B2AF-D744E46305EC}"/>
              </a:ext>
            </a:extLst>
          </p:cNvPr>
          <p:cNvSpPr txBox="1"/>
          <p:nvPr/>
        </p:nvSpPr>
        <p:spPr>
          <a:xfrm>
            <a:off x="4729762" y="0"/>
            <a:ext cx="2089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EC630"/>
                </a:solidFill>
              </a:rPr>
              <a:t>Flight stack</a:t>
            </a:r>
            <a:endParaRPr lang="en-US" sz="2800" b="1" dirty="0">
              <a:solidFill>
                <a:srgbClr val="FEC630"/>
              </a:solidFill>
            </a:endParaRPr>
          </a:p>
          <a:p>
            <a:endParaRPr lang="en-US" sz="2800" b="1" dirty="0">
              <a:solidFill>
                <a:srgbClr val="FEC63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F813E-D6D5-44DD-962F-3462CF9A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079" y="798839"/>
            <a:ext cx="7564439" cy="5260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62F6DB7-139D-4174-A3AE-30C2F85DFFF2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F567F7-11BF-4C0E-BE73-9E44D95DF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60962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2A8F4F-D690-4307-ABA0-D10B922EB74D}"/>
              </a:ext>
            </a:extLst>
          </p:cNvPr>
          <p:cNvSpPr/>
          <p:nvPr/>
        </p:nvSpPr>
        <p:spPr>
          <a:xfrm>
            <a:off x="519810" y="179162"/>
            <a:ext cx="1931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EC630"/>
                </a:solidFill>
              </a:rPr>
              <a:t>Position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1DFD9C-D63C-436C-8723-A7E32C2699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28" y="739715"/>
            <a:ext cx="11013744" cy="353993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F10A5D-19E7-4861-B450-7FE9B169ADF2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E209BC-3D3D-484E-8826-3466BA35A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1409597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2A8F4F-D690-4307-ABA0-D10B922EB74D}"/>
              </a:ext>
            </a:extLst>
          </p:cNvPr>
          <p:cNvSpPr/>
          <p:nvPr/>
        </p:nvSpPr>
        <p:spPr>
          <a:xfrm>
            <a:off x="519810" y="179162"/>
            <a:ext cx="1931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EC630"/>
                </a:solidFill>
              </a:rPr>
              <a:t>Position Controller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45868-6F9D-48D5-8A55-32AFF08CC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42" y="792374"/>
            <a:ext cx="8445768" cy="4233133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32A9B86-0D79-4E95-98B2-5AF094FC9820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6DD4AC-D524-4BC7-AF60-38CC1E26E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173020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D3DD3E5-8077-4819-A5B0-941E8A09F31C}"/>
              </a:ext>
            </a:extLst>
          </p:cNvPr>
          <p:cNvSpPr/>
          <p:nvPr/>
        </p:nvSpPr>
        <p:spPr>
          <a:xfrm>
            <a:off x="716770" y="140526"/>
            <a:ext cx="122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1</a:t>
            </a:r>
            <a:r>
              <a:rPr lang="en-US" b="1" u="sng" baseline="30000" dirty="0">
                <a:solidFill>
                  <a:srgbClr val="FEC630"/>
                </a:solidFill>
              </a:rPr>
              <a:t>st</a:t>
            </a:r>
            <a:r>
              <a:rPr lang="en-US" b="1" u="sng" dirty="0">
                <a:solidFill>
                  <a:srgbClr val="FEC630"/>
                </a:solidFill>
              </a:rPr>
              <a:t> Loop : 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92670-BDFC-4D71-8DC5-738ABA67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0" y="674168"/>
            <a:ext cx="10706585" cy="1136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8ADD6-4C44-45CE-BAD9-603D0A3DAF08}"/>
              </a:ext>
            </a:extLst>
          </p:cNvPr>
          <p:cNvSpPr/>
          <p:nvPr/>
        </p:nvSpPr>
        <p:spPr>
          <a:xfrm>
            <a:off x="716770" y="2381450"/>
            <a:ext cx="148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>
                <a:solidFill>
                  <a:srgbClr val="FEC630"/>
                </a:solidFill>
              </a:rPr>
              <a:t>2</a:t>
            </a:r>
            <a:r>
              <a:rPr lang="en-US" b="1" u="sng" baseline="30000" dirty="0">
                <a:solidFill>
                  <a:srgbClr val="FEC630"/>
                </a:solidFill>
              </a:rPr>
              <a:t>nd</a:t>
            </a:r>
            <a:r>
              <a:rPr lang="en-US" b="1" u="sng" dirty="0">
                <a:solidFill>
                  <a:srgbClr val="FEC630"/>
                </a:solidFill>
              </a:rPr>
              <a:t> Loop : PID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B0F320-5A9C-4677-82E6-FC411F9F7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0" y="3167126"/>
            <a:ext cx="10852148" cy="1490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582153-D9A6-435A-B941-B1C1CFE5F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70" y="4657153"/>
            <a:ext cx="10904279" cy="129682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8183561-EB2E-42EB-A348-32399942C410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84DAE0-B473-459D-99FA-0137A5608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175368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833441-4091-47E3-89B4-881E1D47A8A0}"/>
              </a:ext>
            </a:extLst>
          </p:cNvPr>
          <p:cNvSpPr/>
          <p:nvPr/>
        </p:nvSpPr>
        <p:spPr>
          <a:xfrm>
            <a:off x="576831" y="192041"/>
            <a:ext cx="1945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EC630"/>
                </a:solidFill>
              </a:rPr>
              <a:t>Attitude Controller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FB8D9F-F620-49CC-A70C-B033CE672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71" y="0"/>
            <a:ext cx="8678452" cy="2309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EB898E-3628-4413-A6C5-C857931F9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915" y="2165550"/>
            <a:ext cx="5756452" cy="397767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7657B89-C0C2-417F-B0B4-978EB6741CC3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FD3C97-F0A3-48F3-8F3F-98CC6C6F2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58801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0BCCD1-458D-4374-AF90-D685BC5D36A1}"/>
              </a:ext>
            </a:extLst>
          </p:cNvPr>
          <p:cNvSpPr txBox="1"/>
          <p:nvPr/>
        </p:nvSpPr>
        <p:spPr>
          <a:xfrm>
            <a:off x="541489" y="114831"/>
            <a:ext cx="1809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EC630"/>
                </a:solidFill>
              </a:rPr>
              <a:t>1</a:t>
            </a:r>
            <a:r>
              <a:rPr lang="en-US" sz="2800" b="1" u="sng" baseline="30000" dirty="0">
                <a:solidFill>
                  <a:srgbClr val="FEC630"/>
                </a:solidFill>
              </a:rPr>
              <a:t>st</a:t>
            </a:r>
            <a:r>
              <a:rPr lang="en-US" sz="2800" b="1" u="sng" dirty="0">
                <a:solidFill>
                  <a:srgbClr val="FEC630"/>
                </a:solidFill>
              </a:rPr>
              <a:t> Loop : 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17FACD-36BB-4169-A3C7-43F7FB382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99" y="638051"/>
            <a:ext cx="9515166" cy="4654746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BBAF968-03F8-4ECA-BDA3-3246DA08AB2C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688F7F-9218-4EFF-A132-9B8D524F4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800999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0BCCD1-458D-4374-AF90-D685BC5D36A1}"/>
              </a:ext>
            </a:extLst>
          </p:cNvPr>
          <p:cNvSpPr txBox="1"/>
          <p:nvPr/>
        </p:nvSpPr>
        <p:spPr>
          <a:xfrm>
            <a:off x="541489" y="114831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>
                <a:solidFill>
                  <a:srgbClr val="FEC630"/>
                </a:solidFill>
              </a:rPr>
              <a:t>2</a:t>
            </a:r>
            <a:r>
              <a:rPr lang="en-US" sz="2800" b="1" u="sng" baseline="30000" dirty="0">
                <a:solidFill>
                  <a:srgbClr val="FEC630"/>
                </a:solidFill>
              </a:rPr>
              <a:t>nd</a:t>
            </a:r>
            <a:r>
              <a:rPr lang="en-US" sz="2800" b="1" u="sng" dirty="0">
                <a:solidFill>
                  <a:srgbClr val="FEC630"/>
                </a:solidFill>
              </a:rPr>
              <a:t> Loop : PID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613DC-1B67-4A28-B8E9-59E5A7A4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29" y="638051"/>
            <a:ext cx="11313742" cy="498171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BF1E3F4-DB73-49FE-99B8-3ADD270EB06D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67D07-2411-4889-9065-7125B3AB1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2207700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CD9A13-C14E-4C2C-AC4E-A0A2E5DA845E}"/>
              </a:ext>
            </a:extLst>
          </p:cNvPr>
          <p:cNvSpPr/>
          <p:nvPr/>
        </p:nvSpPr>
        <p:spPr>
          <a:xfrm>
            <a:off x="1979053" y="298241"/>
            <a:ext cx="82338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some measures to account for the nonlinear behavior of the motor in practice: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CC2DECC-5EE0-4549-AE68-4BBA1E5B0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214570"/>
              </p:ext>
            </p:extLst>
          </p:nvPr>
        </p:nvGraphicFramePr>
        <p:xfrm>
          <a:off x="1609676" y="976681"/>
          <a:ext cx="8972646" cy="4973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863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63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4578">
                <a:tc>
                  <a:txBody>
                    <a:bodyPr/>
                    <a:lstStyle/>
                    <a:p>
                      <a:r>
                        <a:rPr lang="en-US" dirty="0"/>
                        <a:t>Thrust curve method</a:t>
                      </a:r>
                    </a:p>
                  </a:txBody>
                  <a:tcPr>
                    <a:solidFill>
                      <a:srgbClr val="FEC6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PID attenuation</a:t>
                      </a:r>
                    </a:p>
                  </a:txBody>
                  <a:tcPr>
                    <a:solidFill>
                      <a:srgbClr val="FEC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9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Thrust = ( 1-factor ) PWM+ ( factor ) PWM^2 </a:t>
                      </a:r>
                      <a:br>
                        <a:rPr 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the </a:t>
                      </a:r>
                      <a:r>
                        <a:rPr lang="en-US" i="1" u="sng" dirty="0">
                          <a:effectLst/>
                        </a:rPr>
                        <a:t>factor</a:t>
                      </a:r>
                      <a:r>
                        <a:rPr lang="en-US" dirty="0">
                          <a:effectLst/>
                        </a:rPr>
                        <a:t> is stored in “THR_MDL_FAC” parameter so we can change it to model our motors characteristics.</a:t>
                      </a:r>
                    </a:p>
                    <a:p>
                      <a:endParaRPr lang="en-US" dirty="0">
                        <a:solidFill>
                          <a:srgbClr val="F0EEF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after some value of the throttle (for example: 70%) called “break-point”, we can attenuate the gains to decrease the control effort according to a parameter called “rate”. The break-point value is configured using “MC_TPA_BREAK_*” parameters , and the rate is configured using “MC_TPA_RATE_* ” parameters.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effectLst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13DEB0E-345E-4234-B38A-AEF51F856FE1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CA1BA6-0311-4714-9F11-AC7AD3A64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75923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2814513" y="77111"/>
            <a:ext cx="11213249" cy="2277556"/>
            <a:chOff x="-697385" y="3892604"/>
            <a:chExt cx="7220968" cy="35466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-697385" y="3892604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1370685" y="390075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Passenger drone: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Electric or hybrid electric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Move people or cargo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Manually piloted, remotely piloted or fully autonomous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short to medium range up to 65 miles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58" y="2354667"/>
            <a:ext cx="5744729" cy="3205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A258DBC-110B-42C5-AABF-3E8C30A27A55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D61CC0-A649-48E7-B9AB-1605B358C5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94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4D5034-D507-470F-AAA2-893A98EEBAE1}"/>
              </a:ext>
            </a:extLst>
          </p:cNvPr>
          <p:cNvSpPr/>
          <p:nvPr/>
        </p:nvSpPr>
        <p:spPr>
          <a:xfrm>
            <a:off x="707564" y="217799"/>
            <a:ext cx="2613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EC630"/>
                </a:solidFill>
              </a:rPr>
              <a:t>Estimators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F01005-BB49-47C1-8DE2-5BFC7CA54C82}"/>
              </a:ext>
            </a:extLst>
          </p:cNvPr>
          <p:cNvSpPr/>
          <p:nvPr/>
        </p:nvSpPr>
        <p:spPr>
          <a:xfrm>
            <a:off x="707564" y="787638"/>
            <a:ext cx="11625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EC630"/>
                </a:solidFill>
              </a:rPr>
              <a:t>In PX4 </a:t>
            </a:r>
            <a:r>
              <a:rPr lang="en-US" dirty="0" err="1">
                <a:solidFill>
                  <a:srgbClr val="FEC630"/>
                </a:solidFill>
              </a:rPr>
              <a:t>flightstack</a:t>
            </a:r>
            <a:r>
              <a:rPr lang="en-US" dirty="0">
                <a:solidFill>
                  <a:srgbClr val="FEC630"/>
                </a:solidFill>
              </a:rPr>
              <a:t>, there is 4 types of estimators are defined so we can choose the one that suits our application: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D0EA3-5097-4FD4-AAB3-E72E80F5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67" y="1156970"/>
            <a:ext cx="11319383" cy="3203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5DB11F-A055-4B13-85E2-FF1434CC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08" y="4360569"/>
            <a:ext cx="10340383" cy="1808408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F424CD-F3A1-464E-95FE-EEEFDF71ECB6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2A5419-10C2-4371-8232-32C51B63AA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377704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74D5034-D507-470F-AAA2-893A98EEBAE1}"/>
              </a:ext>
            </a:extLst>
          </p:cNvPr>
          <p:cNvSpPr/>
          <p:nvPr/>
        </p:nvSpPr>
        <p:spPr>
          <a:xfrm>
            <a:off x="707564" y="217799"/>
            <a:ext cx="2613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EC630"/>
                </a:solidFill>
              </a:rPr>
              <a:t>Logging</a:t>
            </a:r>
            <a:endParaRPr lang="en-US" sz="2400" b="1" dirty="0">
              <a:solidFill>
                <a:srgbClr val="FEC63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AE33F11-95D0-49AB-BACE-41405DD18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431604"/>
              </p:ext>
            </p:extLst>
          </p:nvPr>
        </p:nvGraphicFramePr>
        <p:xfrm>
          <a:off x="997803" y="814925"/>
          <a:ext cx="10196394" cy="2656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98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81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SD card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solidFill>
                      <a:srgbClr val="FEC63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 Streaming</a:t>
                      </a:r>
                      <a:r>
                        <a:rPr lang="en-US" dirty="0"/>
                        <a:t> </a:t>
                      </a:r>
                    </a:p>
                  </a:txBody>
                  <a:tcPr>
                    <a:solidFill>
                      <a:srgbClr val="FEC63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most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ecient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way for large data size is using SD card on the PIXHAWK where the data is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logged.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>
                    <a:solidFill>
                      <a:srgbClr val="F0EE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Log Streaming way, which sends the same logging data via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MAVLink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The requirement is that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link(for example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WiFi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provides at least 50 KB/s and only one client can request log streaming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the same time. The connection doesn't necessarily need to be reliable because the protocol can handle drops.</a:t>
                      </a:r>
                      <a:r>
                        <a:rPr lang="en-US" dirty="0"/>
                        <a:t> </a:t>
                      </a:r>
                      <a:br>
                        <a:rPr lang="en-US" dirty="0"/>
                      </a:br>
                      <a:endParaRPr lang="en-US" dirty="0"/>
                    </a:p>
                  </a:txBody>
                  <a:tcPr>
                    <a:solidFill>
                      <a:srgbClr val="F0EE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E33B8F8-550E-40A1-B4BB-87619DBED9D6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39DA1D-A688-4FFE-9AD3-FF2D30AF2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793789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49F4F9-8353-4CAC-88F9-E37E6EE10859}"/>
              </a:ext>
            </a:extLst>
          </p:cNvPr>
          <p:cNvSpPr/>
          <p:nvPr/>
        </p:nvSpPr>
        <p:spPr>
          <a:xfrm>
            <a:off x="390639" y="204920"/>
            <a:ext cx="3528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EC630"/>
                </a:solidFill>
              </a:rPr>
              <a:t>Quad-plane phase cruise controller</a:t>
            </a:r>
            <a:endParaRPr lang="en-US" dirty="0">
              <a:solidFill>
                <a:srgbClr val="FEC63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B166F-7B30-4A59-B7BE-73C63B6C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209" y="857048"/>
            <a:ext cx="7600950" cy="590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0692D-CCF4-45F5-904A-DC261E9A6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355" y="1821721"/>
            <a:ext cx="9363075" cy="962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A74F50-F152-4431-952E-573F50ED0C3B}"/>
              </a:ext>
            </a:extLst>
          </p:cNvPr>
          <p:cNvSpPr/>
          <p:nvPr/>
        </p:nvSpPr>
        <p:spPr>
          <a:xfrm>
            <a:off x="7171867" y="1918912"/>
            <a:ext cx="3603009" cy="968991"/>
          </a:xfrm>
          <a:prstGeom prst="rect">
            <a:avLst/>
          </a:prstGeom>
          <a:noFill/>
          <a:ln w="38100">
            <a:solidFill>
              <a:srgbClr val="FEC6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1DAC43-9B3F-4E78-82A8-9FFFBE0B9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215" y="3021671"/>
            <a:ext cx="9159570" cy="210516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F663BF-F73C-4F14-A384-628365E80291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867A31-93B9-4042-B98E-D34FD65A0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244969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5B95AE9-1007-478B-8E6A-7451287F600B}"/>
              </a:ext>
            </a:extLst>
          </p:cNvPr>
          <p:cNvSpPr txBox="1"/>
          <p:nvPr/>
        </p:nvSpPr>
        <p:spPr>
          <a:xfrm>
            <a:off x="92649" y="94882"/>
            <a:ext cx="4080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FEC630"/>
                </a:solidFill>
              </a:rPr>
              <a:t>step response &amp; control action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971959-9FBE-455B-A0EF-0F57E42CB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0" r="5642"/>
          <a:stretch/>
        </p:blipFill>
        <p:spPr>
          <a:xfrm>
            <a:off x="2797214" y="648567"/>
            <a:ext cx="7080881" cy="5560866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15ACB4A-A260-4005-A0C4-82328B076BD7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4AA585-89CA-4BDF-ABAA-8E547BFF0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989764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5B95AE9-1007-478B-8E6A-7451287F600B}"/>
              </a:ext>
            </a:extLst>
          </p:cNvPr>
          <p:cNvSpPr txBox="1"/>
          <p:nvPr/>
        </p:nvSpPr>
        <p:spPr>
          <a:xfrm>
            <a:off x="92649" y="94882"/>
            <a:ext cx="454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>
                <a:solidFill>
                  <a:srgbClr val="FEC630"/>
                </a:solidFill>
              </a:rPr>
              <a:t>impulse response &amp; control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C4AA0-AC14-44EF-92C1-AAAE1BF6B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8" t="-285" r="7056" b="285"/>
          <a:stretch/>
        </p:blipFill>
        <p:spPr>
          <a:xfrm>
            <a:off x="1760273" y="556547"/>
            <a:ext cx="8671454" cy="4896651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D8D480-BB3E-4F36-ADC9-65DD51F5DF36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EC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A16145-9E62-4790-8901-DBE340F7E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  <a:solidFill>
            <a:srgbClr val="FEC630"/>
          </a:solidFill>
        </p:spPr>
      </p:pic>
    </p:spTree>
    <p:extLst>
      <p:ext uri="{BB962C8B-B14F-4D97-AF65-F5344CB8AC3E}">
        <p14:creationId xmlns:p14="http://schemas.microsoft.com/office/powerpoint/2010/main" val="347358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Robot Operating System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43" y="270456"/>
            <a:ext cx="4275786" cy="94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72825" y="376837"/>
            <a:ext cx="3060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2682" y="1508854"/>
            <a:ext cx="2412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Why  ROS ?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58" y="2190662"/>
            <a:ext cx="10010708" cy="43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5083" y="359466"/>
            <a:ext cx="4952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some important features in ROS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3548" y="1441292"/>
            <a:ext cx="2450671" cy="3385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actions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1023145"/>
            <a:ext cx="61817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3247474"/>
            <a:ext cx="5638800" cy="316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37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9934" y="1093562"/>
            <a:ext cx="4931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Deferential Drive Robot (DD robot)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6430" y="570342"/>
            <a:ext cx="768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increase our experience in ROS and Its features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21" y="1682412"/>
            <a:ext cx="8228192" cy="455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97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76126" y="570342"/>
            <a:ext cx="20648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Objective</a:t>
            </a:r>
            <a:b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5311" y="1201283"/>
            <a:ext cx="847429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DD robot linear velocity and angular velocity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the DD robot by fusing the data from IMU and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odometry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encoders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3429000"/>
            <a:ext cx="966995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19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2704376" y="0"/>
            <a:ext cx="11199901" cy="2366498"/>
            <a:chOff x="634577" y="3889566"/>
            <a:chExt cx="7212372" cy="3685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634577" y="3889566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2694051" y="3899099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Traditional flying cars: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Can be driven in car configuration to the airport then change it to airplane mode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Need licensed pilot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medium to long range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2020-2022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4768" y="2376437"/>
            <a:ext cx="5923937" cy="2987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C14297F-06F8-4719-834C-B78125D69FE7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9EA500-2FE8-4638-A973-DF4A6AC702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88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4610" y="295072"/>
            <a:ext cx="2365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35" y="818292"/>
            <a:ext cx="6462980" cy="593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13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7085" y="339770"/>
            <a:ext cx="1032007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1D Bi-rotor</a:t>
            </a:r>
          </a:p>
          <a:p>
            <a:r>
              <a:rPr lang="en-US" sz="3200" b="1" i="1" dirty="0">
                <a:latin typeface="Tw Cen MT" panose="020B0602020104020603" pitchFamily="34" charset="0"/>
              </a:rPr>
              <a:t>validate ROS performance in aerospace applications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Conjuration 1 (ROS PID) (</a:t>
            </a:r>
            <a:r>
              <a:rPr lang="en-US" sz="2800" dirty="0"/>
              <a:t>Low-pass filter on derivative term</a:t>
            </a:r>
            <a:r>
              <a:rPr lang="en-US" sz="2800" b="1" dirty="0"/>
              <a:t>)</a:t>
            </a:r>
            <a:endParaRPr 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66" r="955" b="2706"/>
          <a:stretch/>
        </p:blipFill>
        <p:spPr bwMode="auto">
          <a:xfrm>
            <a:off x="244699" y="2337440"/>
            <a:ext cx="11706896" cy="439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18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981075"/>
            <a:ext cx="78867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4863" y="386367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Controller Tuning in Real time </a:t>
            </a:r>
          </a:p>
        </p:txBody>
      </p:sp>
    </p:spTree>
    <p:extLst>
      <p:ext uri="{BB962C8B-B14F-4D97-AF65-F5344CB8AC3E}">
        <p14:creationId xmlns:p14="http://schemas.microsoft.com/office/powerpoint/2010/main" val="229117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40431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Configuration 2 (PIDA)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 bwMode="auto">
          <a:xfrm>
            <a:off x="138378" y="862885"/>
            <a:ext cx="11453106" cy="524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69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8571" y="300092"/>
            <a:ext cx="106346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Results &amp; Conclusions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Time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Comparison between configuration 1 and Configuration 2 sampling time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6" y="1685087"/>
            <a:ext cx="9267825" cy="460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8538693" y="3778074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538693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8693" y="4508817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88601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28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Effect of  not constant Sampling time</a:t>
                </a:r>
              </a:p>
              <a:p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	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=0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=value  ,Hence Controller=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𝒆𝒓𝒓𝒐𝒓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∗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𝒔𝒕𝒂𝒕𝒆</m:t>
                    </m:r>
                  </m:oMath>
                </a14:m>
                <a:endParaRPr lang="en-US" sz="24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blipFill rotWithShape="1">
                <a:blip r:embed="rId3"/>
                <a:stretch>
                  <a:fillRect l="-959" t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9" y="1485541"/>
            <a:ext cx="10153650" cy="481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173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" y="409024"/>
            <a:ext cx="101536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341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0" y="766762"/>
            <a:ext cx="5979566" cy="522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derivative term) = 40 Hz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  <a:blipFill rotWithShape="1">
                <a:blip r:embed="rId4"/>
                <a:stretch>
                  <a:fillRect l="-485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5979565" y="766763"/>
            <a:ext cx="6085887" cy="522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22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𝑹𝑶𝑺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𝒑𝒊𝒅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𝟏𝟓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derivative term) = 40 Hz ,and same gains for my PID but 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𝒂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(to resist error acceleration)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  <a:blipFill rotWithShape="1">
                <a:blip r:embed="rId3"/>
                <a:stretch>
                  <a:fillRect l="-539" t="-4132" r="-539" b="-1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5885644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44" y="785813"/>
            <a:ext cx="618992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4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between ROS and my PID controller on one graph 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5" y="1176854"/>
            <a:ext cx="9659155" cy="520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212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2745625" y="112333"/>
            <a:ext cx="11227899" cy="2443110"/>
            <a:chOff x="812829" y="3892549"/>
            <a:chExt cx="7230402" cy="3804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812829" y="3892549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5969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2890333" y="3903275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revolutionary vehicles</a:t>
              </a:r>
              <a:r>
                <a:rPr lang="en-US" b="1" dirty="0">
                  <a:latin typeface="Tw Cen MT" panose="020B0602020104020603" pitchFamily="34" charset="0"/>
                </a:rPr>
                <a:t>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combine a passenger drone and traditional flying car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Fully autonomous vehicle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long range (greater than 200 miles)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Have advanced VTOL capability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It  could take until 2025 before they become a reality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827179-D6CA-41A1-B2C4-A3E1E19F9AE2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06EC9C-601D-43A7-B38B-4D43C2A855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between ROS and my PID controller on one graph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4" y="1301574"/>
            <a:ext cx="97059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941" y="168610"/>
            <a:ext cx="6165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PX4 autopilot(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PX4 , ROS and Gazebo)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06" y="1038756"/>
            <a:ext cx="8771597" cy="520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31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3244" y="300092"/>
            <a:ext cx="7768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MAVROS and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MAVLink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 messages interpretation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0" y="1428749"/>
            <a:ext cx="9473307" cy="495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921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334" y="84649"/>
            <a:ext cx="91578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Position Control Using(PX4,Gazebo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simulation,MAVROS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Our simulation simple test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26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553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6C41BEE-3E81-4691-8CF3-8BB7AC16CF91}"/>
              </a:ext>
            </a:extLst>
          </p:cNvPr>
          <p:cNvSpPr/>
          <p:nvPr/>
        </p:nvSpPr>
        <p:spPr>
          <a:xfrm>
            <a:off x="4074621" y="645161"/>
            <a:ext cx="4042757" cy="4042753"/>
          </a:xfrm>
          <a:prstGeom prst="ellipse">
            <a:avLst/>
          </a:pr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C63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0D56B0-87B1-48EE-A1AE-C0D1C9816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4157" y="1172302"/>
            <a:ext cx="2983685" cy="2983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847BD9-4CD5-44B8-A10B-9D7C96ECE0F4}"/>
              </a:ext>
            </a:extLst>
          </p:cNvPr>
          <p:cNvSpPr txBox="1"/>
          <p:nvPr/>
        </p:nvSpPr>
        <p:spPr>
          <a:xfrm>
            <a:off x="1658838" y="4683128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00A0A8"/>
                </a:solidFill>
                <a:latin typeface="Tw Cen MT" panose="020B0602020104020603" pitchFamily="34" charset="0"/>
              </a:rPr>
              <a:t>Flying Test</a:t>
            </a:r>
          </a:p>
        </p:txBody>
      </p:sp>
    </p:spTree>
    <p:extLst>
      <p:ext uri="{BB962C8B-B14F-4D97-AF65-F5344CB8AC3E}">
        <p14:creationId xmlns:p14="http://schemas.microsoft.com/office/powerpoint/2010/main" val="111922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7336" y="21120"/>
            <a:ext cx="2651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52CBBE"/>
                </a:solidFill>
                <a:latin typeface="Tw Cen MT" panose="020B0602020104020603" pitchFamily="34" charset="0"/>
              </a:rPr>
              <a:t>Wiring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336" y="727734"/>
            <a:ext cx="5176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  <a:latin typeface="Tw Cen MT" panose="020B0602020104020603" pitchFamily="34" charset="0"/>
              </a:rPr>
              <a:t>The first problem was to connect all the components together and get the vehicle started .</a:t>
            </a:r>
          </a:p>
          <a:p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3" y="605895"/>
            <a:ext cx="4240697" cy="5651967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639F4EB-6944-45B3-8B12-684E17888C7C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B2A23C-760C-4C04-99B3-44F67FC05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6848" y="144981"/>
            <a:ext cx="4741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A0A8"/>
                </a:solidFill>
                <a:latin typeface="Tw Cen MT" panose="020B0602020104020603" pitchFamily="34" charset="0"/>
              </a:rPr>
              <a:t>Ground Stations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06447" y="983846"/>
            <a:ext cx="370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Qgroundcontrol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10399" y="982709"/>
            <a:ext cx="370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Mission Planner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72" y="1520757"/>
            <a:ext cx="1945231" cy="1945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609" y="1806851"/>
            <a:ext cx="2363617" cy="11945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6156" y="3422471"/>
            <a:ext cx="2743200" cy="152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for calibration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52644" y="3290281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for logging flight data</a:t>
            </a:r>
          </a:p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4904F71-B9BD-411E-B52C-2F928F4D3B0C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8274AE-6619-4316-A465-9EEC6AAE3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04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3108" y="126464"/>
            <a:ext cx="850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A0A8"/>
                </a:solidFill>
                <a:latin typeface="Tw Cen MT" panose="020B0602020104020603" pitchFamily="34" charset="0"/>
              </a:rPr>
              <a:t>Installing firmware and selecting airframe</a:t>
            </a:r>
          </a:p>
        </p:txBody>
      </p:sp>
      <p:pic>
        <p:nvPicPr>
          <p:cNvPr id="15" name="Content Placeholder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4" y="1061741"/>
            <a:ext cx="5271226" cy="3391563"/>
          </a:xfrm>
          <a:prstGeom prst="rect">
            <a:avLst/>
          </a:prstGeom>
        </p:spPr>
      </p:pic>
      <p:pic>
        <p:nvPicPr>
          <p:cNvPr id="16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152" y="1061740"/>
            <a:ext cx="5271224" cy="3391563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E117806-9246-4035-B429-4CE7512E9008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31FFBB-ED8C-40D5-9DF1-54524771C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4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0154" y="121798"/>
            <a:ext cx="850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A0A8"/>
                </a:solidFill>
                <a:latin typeface="Tw Cen MT" panose="020B0602020104020603" pitchFamily="34" charset="0"/>
              </a:rPr>
              <a:t>Radio Calibration (DX8)</a:t>
            </a: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76" y="706573"/>
            <a:ext cx="4283279" cy="4283279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15" y="853597"/>
            <a:ext cx="4902558" cy="398922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F3A853-9324-42D8-AE9E-73BD2843D298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D01189-D5BF-499B-808C-132F9A751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90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328632" y="80234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Technology areas dominating air taxi technology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FE968-B66A-4819-9662-0150058AE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31" y="938442"/>
            <a:ext cx="7471673" cy="49811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2974DF0-F5D1-4986-83C0-44ADA1F32EDB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01F038-530B-4D49-A961-87A61DCB86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02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3771" y="149971"/>
            <a:ext cx="850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A0A8"/>
                </a:solidFill>
                <a:latin typeface="Tw Cen MT" panose="020B0602020104020603" pitchFamily="34" charset="0"/>
              </a:rPr>
              <a:t>Sensors calibrations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12941" y="734746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Compass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91876" y="718615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Gyroscope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82046" y="3384936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Accelerometer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36052" y="347924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Level horizon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66" y="1209321"/>
            <a:ext cx="3532414" cy="21756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222" y="1198645"/>
            <a:ext cx="4435954" cy="21862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53" y="3849631"/>
            <a:ext cx="3562427" cy="22582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356" y="3976436"/>
            <a:ext cx="5511116" cy="2004652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2D0E38F-52A9-4C45-975F-5EEB86B2A361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24F917-712B-4CE0-BD78-853298D9D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4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546" y="0"/>
            <a:ext cx="850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A0A8"/>
                </a:solidFill>
                <a:latin typeface="Tw Cen MT" panose="020B0602020104020603" pitchFamily="34" charset="0"/>
              </a:rPr>
              <a:t>ESCs and Battery calibration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05" y="981289"/>
            <a:ext cx="5977279" cy="4685415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76A71B-FA75-4707-97C9-1B4C7DCED156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BC1B12-9AAF-424C-B4FA-7B1BDC723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2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8639" y="111474"/>
            <a:ext cx="850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A0A8"/>
                </a:solidFill>
              </a:rPr>
              <a:t>Tuning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56505" y="785302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Hovering thrust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9586" y="750083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Pitch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6505" y="3400374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Tw Cen MT" panose="020B0602020104020603" pitchFamily="34" charset="0"/>
              </a:rPr>
              <a:t>Roll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51963" y="3386027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Yaw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19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88" y="1246755"/>
            <a:ext cx="3351550" cy="2153619"/>
          </a:xfrm>
          <a:prstGeom prst="rect">
            <a:avLst/>
          </a:prstGeom>
        </p:spPr>
      </p:pic>
      <p:pic>
        <p:nvPicPr>
          <p:cNvPr id="20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121" y="1246755"/>
            <a:ext cx="4507010" cy="2121160"/>
          </a:xfrm>
          <a:prstGeom prst="rect">
            <a:avLst/>
          </a:prstGeom>
        </p:spPr>
      </p:pic>
      <p:pic>
        <p:nvPicPr>
          <p:cNvPr id="2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00" y="3850502"/>
            <a:ext cx="4439278" cy="2060966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490" y="3814241"/>
            <a:ext cx="4524641" cy="2097227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D92056-329D-4283-B020-CA54754E5B7B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A056523-94F0-4867-90C0-BF7AD8196A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8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238" y="64394"/>
            <a:ext cx="850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A0A8"/>
                </a:solidFill>
                <a:latin typeface="Tw Cen MT" panose="020B0602020104020603" pitchFamily="34" charset="0"/>
              </a:rPr>
              <a:t>Flight modes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5238" y="1267494"/>
            <a:ext cx="3247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Manual / stabilized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38" y="3985598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Acrobatic  </a:t>
            </a: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43" y="909444"/>
            <a:ext cx="6881740" cy="2152570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899" y="3322289"/>
            <a:ext cx="6864784" cy="214726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6D8A552-4F3D-4BBC-9C98-0F898EC39D96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DE4193-E18D-4207-9BB6-74442D75A1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34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5238" y="42303"/>
            <a:ext cx="8504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A0A8"/>
                </a:solidFill>
              </a:rPr>
              <a:t>Flight modes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5238" y="1267494"/>
            <a:ext cx="2973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Altitude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5238" y="3985598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w Cen MT" panose="020B0602020104020603" pitchFamily="34" charset="0"/>
              </a:rPr>
              <a:t>Position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 </a:t>
            </a:r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30" y="717048"/>
            <a:ext cx="6863621" cy="2147331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730" y="3064510"/>
            <a:ext cx="6863621" cy="214690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4762F9A-2139-408E-8177-806732DB0497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00A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3B8CD3-1A99-4F0B-9C67-E7F49F9B61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2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B9FA96-1D4C-4693-8652-5B753656D8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04" y="1985127"/>
            <a:ext cx="1536383" cy="110875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7E9CDD-9EBC-4F51-A99B-A9F237E8C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645" y="1038344"/>
            <a:ext cx="2342322" cy="7484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615693-59D3-463C-AF35-52A870E95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192" y="2039396"/>
            <a:ext cx="1033808" cy="105448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2C5D6A-4729-48E6-8E25-A83F1D2F41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12997" y="853321"/>
            <a:ext cx="3057296" cy="111847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1F3AC71-2399-4BA7-8708-2DD10F3B1B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5186" y="2029492"/>
            <a:ext cx="1938322" cy="10903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4D4E120-7F44-4DC6-BE30-D5F9C96486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0300" y="237676"/>
            <a:ext cx="2388094" cy="23880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E560F5-AB58-4DF8-9DEA-44D4283829FF}"/>
              </a:ext>
            </a:extLst>
          </p:cNvPr>
          <p:cNvSpPr/>
          <p:nvPr/>
        </p:nvSpPr>
        <p:spPr>
          <a:xfrm>
            <a:off x="2573522" y="191005"/>
            <a:ext cx="72144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6E6420-3D4D-4382-9E4E-D1EA00D3AC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967" y="3089881"/>
            <a:ext cx="6308742" cy="2914798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4490A78-431B-416F-8622-7EC876467911}"/>
              </a:ext>
            </a:extLst>
          </p:cNvPr>
          <p:cNvSpPr/>
          <p:nvPr/>
        </p:nvSpPr>
        <p:spPr>
          <a:xfrm rot="5400000">
            <a:off x="5764744" y="-516882"/>
            <a:ext cx="351184" cy="14398582"/>
          </a:xfrm>
          <a:custGeom>
            <a:avLst/>
            <a:gdLst>
              <a:gd name="connsiteX0" fmla="*/ 1168400 w 1168400"/>
              <a:gd name="connsiteY0" fmla="*/ 0 h 2360918"/>
              <a:gd name="connsiteX1" fmla="*/ 1168400 w 1168400"/>
              <a:gd name="connsiteY1" fmla="*/ 2360918 h 2360918"/>
              <a:gd name="connsiteX2" fmla="*/ 1060340 w 1168400"/>
              <a:gd name="connsiteY2" fmla="*/ 2355461 h 2360918"/>
              <a:gd name="connsiteX3" fmla="*/ 0 w 1168400"/>
              <a:gd name="connsiteY3" fmla="*/ 1180459 h 2360918"/>
              <a:gd name="connsiteX4" fmla="*/ 1060340 w 1168400"/>
              <a:gd name="connsiteY4" fmla="*/ 5457 h 236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8400" h="2360918">
                <a:moveTo>
                  <a:pt x="1168400" y="0"/>
                </a:moveTo>
                <a:lnTo>
                  <a:pt x="1168400" y="2360918"/>
                </a:lnTo>
                <a:lnTo>
                  <a:pt x="1060340" y="2355461"/>
                </a:lnTo>
                <a:cubicBezTo>
                  <a:pt x="464762" y="2294977"/>
                  <a:pt x="0" y="1791994"/>
                  <a:pt x="0" y="1180459"/>
                </a:cubicBezTo>
                <a:cubicBezTo>
                  <a:pt x="0" y="568924"/>
                  <a:pt x="464762" y="65941"/>
                  <a:pt x="1060340" y="5457"/>
                </a:cubicBezTo>
                <a:close/>
              </a:path>
            </a:pathLst>
          </a:custGeom>
          <a:solidFill>
            <a:srgbClr val="FF5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591E60-ACB4-47F1-B864-5124A735C84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07" y="6506815"/>
            <a:ext cx="351185" cy="35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1032</Words>
  <Application>Microsoft Office PowerPoint</Application>
  <PresentationFormat>Widescreen</PresentationFormat>
  <Paragraphs>178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Calibri</vt:lpstr>
      <vt:lpstr>Calibri Light</vt:lpstr>
      <vt:lpstr>Cambria Math</vt:lpstr>
      <vt:lpstr>Times New Roman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Marco A.Cosman</cp:lastModifiedBy>
  <cp:revision>87</cp:revision>
  <dcterms:created xsi:type="dcterms:W3CDTF">2017-01-05T13:17:27Z</dcterms:created>
  <dcterms:modified xsi:type="dcterms:W3CDTF">2019-07-08T04:47:08Z</dcterms:modified>
</cp:coreProperties>
</file>